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6" r:id="rId5"/>
  </p:sldMasterIdLst>
  <p:notesMasterIdLst>
    <p:notesMasterId r:id="rId23"/>
  </p:notesMasterIdLst>
  <p:handoutMasterIdLst>
    <p:handoutMasterId r:id="rId24"/>
  </p:handoutMasterIdLst>
  <p:sldIdLst>
    <p:sldId id="274" r:id="rId6"/>
    <p:sldId id="280" r:id="rId7"/>
    <p:sldId id="285" r:id="rId8"/>
    <p:sldId id="286" r:id="rId9"/>
    <p:sldId id="287" r:id="rId10"/>
    <p:sldId id="288" r:id="rId11"/>
    <p:sldId id="298" r:id="rId12"/>
    <p:sldId id="289" r:id="rId13"/>
    <p:sldId id="291" r:id="rId14"/>
    <p:sldId id="299" r:id="rId15"/>
    <p:sldId id="290" r:id="rId16"/>
    <p:sldId id="294" r:id="rId17"/>
    <p:sldId id="296" r:id="rId18"/>
    <p:sldId id="295" r:id="rId19"/>
    <p:sldId id="292" r:id="rId20"/>
    <p:sldId id="297" r:id="rId21"/>
    <p:sldId id="293" r:id="rId22"/>
  </p:sldIdLst>
  <p:sldSz cx="9144000" cy="4591050"/>
  <p:notesSz cx="7026275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3">
          <p15:clr>
            <a:srgbClr val="A4A3A4"/>
          </p15:clr>
        </p15:guide>
        <p15:guide id="2" pos="221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0698"/>
    <a:srgbClr val="003399"/>
    <a:srgbClr val="0000CC"/>
    <a:srgbClr val="0033CC"/>
    <a:srgbClr val="002446"/>
    <a:srgbClr val="002A46"/>
    <a:srgbClr val="002A4A"/>
    <a:srgbClr val="F7C000"/>
    <a:srgbClr val="F0151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52" autoAdjust="0"/>
    <p:restoredTop sz="94715" autoAdjust="0"/>
  </p:normalViewPr>
  <p:slideViewPr>
    <p:cSldViewPr snapToGrid="0">
      <p:cViewPr varScale="1">
        <p:scale>
          <a:sx n="148" d="100"/>
          <a:sy n="148" d="100"/>
        </p:scale>
        <p:origin x="132" y="210"/>
      </p:cViewPr>
      <p:guideLst>
        <p:guide orient="horz" pos="28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024" y="96"/>
      </p:cViewPr>
      <p:guideLst>
        <p:guide orient="horz" pos="2933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 txBox="1">
            <a:spLocks/>
          </p:cNvSpPr>
          <p:nvPr/>
        </p:nvSpPr>
        <p:spPr>
          <a:xfrm>
            <a:off x="491709" y="5556028"/>
            <a:ext cx="2876917" cy="328538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ctr">
              <a:defRPr sz="1400"/>
            </a:lvl1pPr>
          </a:lstStyle>
          <a:p>
            <a:pPr marL="350101" indent="-35010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018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513" y="698500"/>
            <a:ext cx="69532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60" tIns="46680" rIns="93360" bIns="46680" rtlCol="0" anchor="ctr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986660" y="4327601"/>
            <a:ext cx="3044719" cy="288910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ctr">
              <a:defRPr sz="1400"/>
            </a:lvl1pPr>
          </a:lstStyle>
          <a:p>
            <a:fld id="{2F9BF154-8F0A-4A74-9B7B-F4679CE970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7941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924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C57D7B-A31A-AB93-2525-1FEE37F8A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4A5A30-9DF2-68A6-44F7-A4D985EE0E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351C54-FEBD-6246-9340-F76A9DF93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OJP – was in the position to provide staffing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A8CFE-4F02-1BB4-299B-5E915DAFCE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1194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Are MOUs needed?  If your agency believes that is the best way, start work on those now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4956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Central Theme:  Making Connections!!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3918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Reimbursement evaluating the </a:t>
            </a:r>
            <a:r>
              <a:rPr lang="en-US"/>
              <a:t>one pager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091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Explain who we are and why we are talking about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2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736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Approximately 324 applications for 217 victims and witnesses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973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Kim – in the room where it happened.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469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D286C4-953C-4335-7718-249D603C6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FA37D0-0F2B-F109-0F77-5EA26226C2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FE6EF9-9537-DB28-0405-C6701D3CC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Provided guidance to us and to other emergency response agencies.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BEA00A-D976-4264-CBA2-894CECA097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490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8D03B-F84B-BEA4-94C0-344D9C865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4B8D96-9080-478C-6858-ED17C9BD00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29A663-C809-EB32-3F22-6E6C8D7CC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471584-9090-BCEE-0C64-50449D393A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524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D473F-D6AB-24A6-1067-10DC846DE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5B783A-7221-F547-8CB3-7A885ABCEC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492BD9-092C-B47E-547E-31F4731A17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7180B7-BAE3-722B-2C78-C04B19CC19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557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0D2DC-085F-8941-41F9-32AF4EC73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773150-4AD7-DD38-B2A4-87D915B4E9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01CF33-6D5D-AB2C-B4C9-926BD1613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3263" y="4481513"/>
            <a:ext cx="5619750" cy="3667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Grant application process on hold during the government shutdown.</a:t>
            </a:r>
          </a:p>
          <a:p>
            <a:endParaRPr lang="en-US" dirty="0"/>
          </a:p>
          <a:p>
            <a:r>
              <a:rPr lang="en-US" dirty="0"/>
              <a:t>RC Locations:  Waite House (Lake Street Shootings); Washburn Library-temporary location (Annunciation Parish)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05BAE9-9DE7-A96F-D477-479E3BAFDF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9BF154-8F0A-4A74-9B7B-F4679CE970C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667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8C37B21-3908-F2BD-EE8C-3F665B27E8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887200" y="424800"/>
            <a:ext cx="5990400" cy="3041775"/>
          </a:xfrm>
          <a:prstGeom prst="rect">
            <a:avLst/>
          </a:prstGeom>
        </p:spPr>
        <p:txBody>
          <a:bodyPr anchor="ctr" anchorCtr="0"/>
          <a:lstStyle>
            <a:lvl1pPr>
              <a:lnSpc>
                <a:spcPct val="114000"/>
              </a:lnSpc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lnSpc>
                <a:spcPct val="114000"/>
              </a:lnSpc>
              <a:spcAft>
                <a:spcPts val="600"/>
              </a:spcAft>
              <a:defRPr sz="2000">
                <a:solidFill>
                  <a:schemeClr val="bg1"/>
                </a:solidFill>
              </a:defRPr>
            </a:lvl2pPr>
            <a:lvl3pPr>
              <a:lnSpc>
                <a:spcPct val="114000"/>
              </a:lnSpc>
              <a:spcAft>
                <a:spcPts val="600"/>
              </a:spcAft>
              <a:defRPr sz="2000">
                <a:solidFill>
                  <a:schemeClr val="bg1"/>
                </a:solidFill>
              </a:defRPr>
            </a:lvl3pPr>
            <a:lvl4pPr>
              <a:lnSpc>
                <a:spcPct val="114000"/>
              </a:lnSpc>
              <a:spcAft>
                <a:spcPts val="600"/>
              </a:spcAft>
              <a:defRPr sz="2000">
                <a:solidFill>
                  <a:schemeClr val="bg1"/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DBFE180-73D3-30BB-246C-DCDA8805942E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144001" y="827399"/>
            <a:ext cx="2491200" cy="2236575"/>
          </a:xfrm>
          <a:prstGeom prst="rect">
            <a:avLst/>
          </a:prstGeom>
        </p:spPr>
        <p:txBody>
          <a:bodyPr anchor="ctr" anchorCtr="0"/>
          <a:lstStyle>
            <a:lvl1pPr>
              <a:defRPr lang="en-US" sz="2400" kern="1800" cap="all" baseline="0" dirty="0">
                <a:solidFill>
                  <a:srgbClr val="F7C000"/>
                </a:solidFill>
                <a:latin typeface="Calibri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C13D0-287E-9745-C830-CB97990D9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06388"/>
            <a:ext cx="2949575" cy="10715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BF856-B11F-6A28-B630-4612E718E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660400"/>
            <a:ext cx="4629150" cy="32639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3588EB-B980-3A13-C72E-DB66B84FB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377950"/>
            <a:ext cx="2949575" cy="255111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5AD234-81DC-320E-8BD6-1E12C10D7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EA6F6-871D-4F5E-97E6-FCEF66FDB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9C0F3D-682B-2955-2EF5-925DC7B09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41269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CAF68-8C1E-84C0-96A7-F8DD856C3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06388"/>
            <a:ext cx="2949575" cy="10715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427E30-3D15-C2DC-E213-9641A4E50F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660400"/>
            <a:ext cx="4629150" cy="32639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C99F0C-32D1-E469-C7BC-12E88045F4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377950"/>
            <a:ext cx="2949575" cy="255111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BD80D-58BB-B334-F615-339465E5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70A0B1-B431-0BA5-40C9-478165F6B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6EDA8-7DB1-8076-80CA-46E4DEB5C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66082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A5DE7-D480-0400-6422-881FB0876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873B31-FC8B-FB70-805F-A32BC4EF9D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0898C-6A48-D997-0FD6-0EDBF5B86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A91F4-6109-2029-B9BF-2E60EEDD0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91191-40C5-25C4-6F4A-EC02AD91E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43777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170231-0BBD-7B4C-6939-2DCBFC9780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44475"/>
            <a:ext cx="1971675" cy="3890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CCE389-80CE-50F9-832B-4DA4E26CE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44475"/>
            <a:ext cx="5762625" cy="3890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33E1F-0343-0703-7991-9BFDCF226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2C336-6400-5240-2A44-D7D287DBA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C7ED-4AD5-A24C-1A81-2AE32923F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31922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36FC406-DEF9-30F0-0BA7-AF4AAE5BD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50" y="943200"/>
            <a:ext cx="7886700" cy="2738638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spcAft>
                <a:spcPts val="600"/>
              </a:spcAft>
              <a:defRPr sz="2000">
                <a:solidFill>
                  <a:schemeClr val="bg1"/>
                </a:solidFill>
              </a:defRPr>
            </a:lvl1pPr>
            <a:lvl2pPr>
              <a:lnSpc>
                <a:spcPct val="114000"/>
              </a:lnSpc>
              <a:spcAft>
                <a:spcPts val="600"/>
              </a:spcAft>
              <a:defRPr sz="2000">
                <a:solidFill>
                  <a:schemeClr val="bg1"/>
                </a:solidFill>
              </a:defRPr>
            </a:lvl2pPr>
            <a:lvl3pPr>
              <a:lnSpc>
                <a:spcPct val="114000"/>
              </a:lnSpc>
              <a:spcAft>
                <a:spcPts val="600"/>
              </a:spcAft>
              <a:defRPr sz="2000">
                <a:solidFill>
                  <a:schemeClr val="bg1"/>
                </a:solidFill>
              </a:defRPr>
            </a:lvl3pPr>
            <a:lvl4pPr>
              <a:lnSpc>
                <a:spcPct val="114000"/>
              </a:lnSpc>
              <a:spcAft>
                <a:spcPts val="600"/>
              </a:spcAft>
              <a:defRPr sz="2000">
                <a:solidFill>
                  <a:schemeClr val="bg1"/>
                </a:solidFill>
              </a:defRPr>
            </a:lvl4pPr>
            <a:lvl5pPr>
              <a:lnSpc>
                <a:spcPct val="114000"/>
              </a:lnSpc>
              <a:spcAft>
                <a:spcPts val="600"/>
              </a:spcAft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BD7ADB2-F641-5B9D-0838-C3CA3A35F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44475"/>
            <a:ext cx="7886700" cy="88741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7EFE6-D511-829D-DBAA-8676F0277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750888"/>
            <a:ext cx="6858000" cy="15986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FA48FE-4CE9-F07A-D004-E3F60FA41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411413"/>
            <a:ext cx="6858000" cy="11080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1EC04-A49C-F308-9FE3-3857F70AC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9E14D-D73C-F203-3DE7-FE4BD08A6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11739-0023-B479-B4F1-C1A60BEE9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69480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5E0E5-4C4A-AE30-5F3C-36B665589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CCD5C-CA8D-70A0-3EDD-64D506775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C8693-F51C-C789-8595-269AE242B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45E56-3C00-25C0-B345-125A7208B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8F8AB-A31F-3F04-D216-45CC15BE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6440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D6880-BD3B-33FE-C3E6-1696EBDA5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144588"/>
            <a:ext cx="7886700" cy="19097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95417-9268-4335-116F-0BBE24CEC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071813"/>
            <a:ext cx="7886700" cy="10048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EA9A4-0FC6-1164-10A5-AFB279A15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044D3-D08E-8CFF-C7DF-BCE18CB85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BA2C0-6055-75E5-46B7-447C09A4F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29403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E6C3D-BC87-C9C9-E877-C2A6C454E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EE802-7E53-D050-7B98-70388A55AC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222375"/>
            <a:ext cx="3867150" cy="2913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458631-6142-5851-6644-C4DC2DCA1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22375"/>
            <a:ext cx="3867150" cy="29130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E526F-9499-38AA-3BFC-34CC12B64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0946F-F734-1579-4769-5F32E1364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455F43-07EA-9677-DD23-EAC45512E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6219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0A3E5-BD97-4279-7F77-674EAF217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44475"/>
            <a:ext cx="7886700" cy="8874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ABD62F-4267-8729-E367-191915DC9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125538"/>
            <a:ext cx="3868737" cy="5508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8A9B0-07EF-777B-3E59-5AFDB46BD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676400"/>
            <a:ext cx="3868737" cy="2466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AD7514-BDA5-6D00-DF4C-509EC760C4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125538"/>
            <a:ext cx="3887788" cy="5508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18AE0C-8C3D-324F-F6DF-28F4AD114E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676400"/>
            <a:ext cx="3887788" cy="2466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64C8D3-19B8-DE0E-5838-2370DAF40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999CD8-50F0-0036-4488-B1A97E69E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E8C63C-9421-AADD-4DD8-43E34F2F3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26815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E2897-CE45-B913-9168-95CF63B64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C8188D-FB70-82AD-66EA-781D4F830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4AC5D4-EB66-DB79-AAF0-8C20EC285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EDEE54-4588-29E7-0456-85E2D2E27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775150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0018A9-6AE5-AD11-B4FD-D1E90FEAF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22B796-39C3-B515-AB94-29EF50910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B278AA-66F0-7DB9-A2FA-C53D295FE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19369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269"/>
          <a:stretch/>
        </p:blipFill>
        <p:spPr>
          <a:xfrm>
            <a:off x="-1" y="3884796"/>
            <a:ext cx="9144000" cy="7062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921" y="3579896"/>
            <a:ext cx="1793822" cy="813199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ransition spd="slow">
    <p:wipe/>
  </p:transition>
  <p:txStyles>
    <p:titleStyle>
      <a:lvl1pPr algn="ctr" defTabSz="914400" rtl="0" eaLnBrk="1" latinLnBrk="0" hangingPunct="1">
        <a:lnSpc>
          <a:spcPts val="3200"/>
        </a:lnSpc>
        <a:spcBef>
          <a:spcPct val="0"/>
        </a:spcBef>
        <a:buNone/>
        <a:defRPr sz="3200" kern="1800" cap="all" baseline="0">
          <a:solidFill>
            <a:srgbClr val="F7C000"/>
          </a:solidFill>
          <a:latin typeface="Calibri" pitchFamily="34" charset="0"/>
          <a:ea typeface="+mj-ea"/>
          <a:cs typeface="+mj-cs"/>
        </a:defRPr>
      </a:lvl1pPr>
    </p:titleStyle>
    <p:bodyStyle>
      <a:lvl1pPr marL="233363" indent="-233363" algn="l" defTabSz="914400" rtl="0" eaLnBrk="1" latinLnBrk="0" hangingPunct="1">
        <a:lnSpc>
          <a:spcPts val="2600"/>
        </a:lnSpc>
        <a:spcBef>
          <a:spcPts val="800"/>
        </a:spcBef>
        <a:spcAft>
          <a:spcPts val="0"/>
        </a:spcAft>
        <a:buClr>
          <a:srgbClr val="F7C000"/>
        </a:buClr>
        <a:buSzPct val="120000"/>
        <a:buFont typeface="Arial" pitchFamily="34" charset="0"/>
        <a:buChar char="•"/>
        <a:defRPr sz="2800" b="0" i="0" kern="1800" baseline="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25475" indent="-280988" algn="l" defTabSz="914400" rtl="0" eaLnBrk="1" latinLnBrk="0" hangingPunct="1">
        <a:lnSpc>
          <a:spcPts val="2600"/>
        </a:lnSpc>
        <a:spcBef>
          <a:spcPts val="0"/>
        </a:spcBef>
        <a:spcAft>
          <a:spcPts val="600"/>
        </a:spcAft>
        <a:buClr>
          <a:srgbClr val="F7C000"/>
        </a:buClr>
        <a:buFont typeface="Arial" pitchFamily="34" charset="0"/>
        <a:buChar char="–"/>
        <a:defRPr sz="2200" b="0" kern="1800" baseline="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14400" indent="-223838" algn="l" defTabSz="914400" rtl="0" eaLnBrk="1" latinLnBrk="0" hangingPunct="1">
        <a:lnSpc>
          <a:spcPts val="2600"/>
        </a:lnSpc>
        <a:spcBef>
          <a:spcPts val="0"/>
        </a:spcBef>
        <a:spcAft>
          <a:spcPts val="600"/>
        </a:spcAft>
        <a:buClr>
          <a:srgbClr val="F7C000"/>
        </a:buClr>
        <a:buFont typeface="Arial" pitchFamily="34" charset="0"/>
        <a:buChar char="•"/>
        <a:defRPr sz="2200" b="0" kern="1800" baseline="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258888" indent="-288925" algn="l" defTabSz="914400" rtl="0" eaLnBrk="1" latinLnBrk="0" hangingPunct="1">
        <a:lnSpc>
          <a:spcPts val="2600"/>
        </a:lnSpc>
        <a:spcBef>
          <a:spcPts val="0"/>
        </a:spcBef>
        <a:spcAft>
          <a:spcPts val="600"/>
        </a:spcAft>
        <a:buClr>
          <a:srgbClr val="F7C000"/>
        </a:buClr>
        <a:buFont typeface="Arial" pitchFamily="34" charset="0"/>
        <a:buChar char="–"/>
        <a:defRPr sz="2200" b="0" kern="1800" baseline="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969963" indent="-279400" algn="l" defTabSz="914400" rtl="0" eaLnBrk="1" latinLnBrk="0" hangingPunct="1">
        <a:lnSpc>
          <a:spcPts val="2600"/>
        </a:lnSpc>
        <a:spcBef>
          <a:spcPts val="0"/>
        </a:spcBef>
        <a:buFont typeface="Arial" pitchFamily="34" charset="0"/>
        <a:buChar char="»"/>
        <a:defRPr sz="2400" kern="1200">
          <a:solidFill>
            <a:schemeClr val="tx1"/>
          </a:solidFill>
          <a:latin typeface="Helvetica-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A0F96F-A2A9-2959-3236-27E544547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44475"/>
            <a:ext cx="7886700" cy="887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5A320-F9B6-C880-7D1D-18B2AC421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222375"/>
            <a:ext cx="7886700" cy="291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D6DEC-6E6A-92B4-A8C4-C55CE54818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254500"/>
            <a:ext cx="20574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816ABB-66AD-4639-A117-10BEC3DEA71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70134-44FF-ECB7-FFEC-03CE8AB625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254500"/>
            <a:ext cx="30861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35128-BB5C-C5A7-07DF-D60492D2E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254500"/>
            <a:ext cx="20574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B51945-2B44-4B7F-AD46-84310F7F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9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5910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269"/>
          <a:stretch/>
        </p:blipFill>
        <p:spPr>
          <a:xfrm>
            <a:off x="-1" y="3884796"/>
            <a:ext cx="9144000" cy="7062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5758" y="3618752"/>
            <a:ext cx="1689313" cy="765821"/>
          </a:xfrm>
          <a:prstGeom prst="rect">
            <a:avLst/>
          </a:prstGeom>
        </p:spPr>
      </p:pic>
      <p:sp>
        <p:nvSpPr>
          <p:cNvPr id="2" name="Title 2">
            <a:extLst>
              <a:ext uri="{FF2B5EF4-FFF2-40B4-BE49-F238E27FC236}">
                <a16:creationId xmlns:a16="http://schemas.microsoft.com/office/drawing/2014/main" id="{A5F7E2F3-367E-0EDF-5C85-DFBEC62D3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599" y="673991"/>
            <a:ext cx="8164799" cy="150712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4400" b="1" dirty="0"/>
              <a:t>Victim Services in a Mass Violence Incident</a:t>
            </a:r>
            <a:br>
              <a:rPr lang="en-US" sz="4400" b="1" dirty="0"/>
            </a:br>
            <a:br>
              <a:rPr lang="en-US" sz="1400" b="1" dirty="0"/>
            </a:br>
            <a:endParaRPr lang="en-US" sz="4400" dirty="0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A4BDBDF8-81C2-EF24-12E5-E7D0D522231E}"/>
              </a:ext>
            </a:extLst>
          </p:cNvPr>
          <p:cNvSpPr txBox="1">
            <a:spLocks/>
          </p:cNvSpPr>
          <p:nvPr/>
        </p:nvSpPr>
        <p:spPr>
          <a:xfrm>
            <a:off x="365613" y="2623383"/>
            <a:ext cx="4384801" cy="4552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ts val="3200"/>
              </a:lnSpc>
              <a:spcBef>
                <a:spcPct val="0"/>
              </a:spcBef>
              <a:buNone/>
              <a:defRPr sz="3200" kern="1800" cap="all" baseline="0">
                <a:solidFill>
                  <a:srgbClr val="F7C000"/>
                </a:solidFill>
                <a:latin typeface="Calibri" pitchFamily="34" charset="0"/>
                <a:ea typeface="+mj-ea"/>
                <a:cs typeface="+mj-cs"/>
              </a:defRPr>
            </a:lvl1pPr>
          </a:lstStyle>
          <a:p>
            <a:pPr algn="l">
              <a:lnSpc>
                <a:spcPct val="114000"/>
              </a:lnSpc>
              <a:spcBef>
                <a:spcPts val="0"/>
              </a:spcBef>
            </a:pPr>
            <a:r>
              <a:rPr lang="en-US" sz="1400" cap="none" dirty="0"/>
              <a:t>Metro Emergency Managers Association meeting</a:t>
            </a:r>
          </a:p>
          <a:p>
            <a:pPr algn="l">
              <a:lnSpc>
                <a:spcPct val="114000"/>
              </a:lnSpc>
              <a:spcBef>
                <a:spcPts val="0"/>
              </a:spcBef>
            </a:pPr>
            <a:r>
              <a:rPr lang="en-US" sz="1400" cap="none" dirty="0"/>
              <a:t>December 3, 2025  |  Bloomington, MN </a:t>
            </a:r>
            <a:endParaRPr lang="en-US" sz="4400" cap="none" dirty="0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579031C4-D2D7-F663-7E63-7BE977B01B9F}"/>
              </a:ext>
            </a:extLst>
          </p:cNvPr>
          <p:cNvSpPr txBox="1">
            <a:spLocks/>
          </p:cNvSpPr>
          <p:nvPr/>
        </p:nvSpPr>
        <p:spPr>
          <a:xfrm>
            <a:off x="5679213" y="2623384"/>
            <a:ext cx="3234388" cy="4552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ts val="3200"/>
              </a:lnSpc>
              <a:spcBef>
                <a:spcPct val="0"/>
              </a:spcBef>
              <a:buNone/>
              <a:defRPr sz="3200" kern="1800" cap="all" baseline="0">
                <a:solidFill>
                  <a:srgbClr val="F7C000"/>
                </a:solidFill>
                <a:latin typeface="Calibri" pitchFamily="34" charset="0"/>
                <a:ea typeface="+mj-ea"/>
                <a:cs typeface="+mj-cs"/>
              </a:defRPr>
            </a:lvl1pPr>
          </a:lstStyle>
          <a:p>
            <a:pPr algn="l">
              <a:lnSpc>
                <a:spcPct val="114000"/>
              </a:lnSpc>
              <a:spcBef>
                <a:spcPts val="0"/>
              </a:spcBef>
            </a:pPr>
            <a:r>
              <a:rPr lang="en-US" sz="1400" cap="none" dirty="0"/>
              <a:t>Suzanne Elwell and Dawn Shewmaker</a:t>
            </a:r>
          </a:p>
          <a:p>
            <a:pPr algn="l">
              <a:lnSpc>
                <a:spcPct val="114000"/>
              </a:lnSpc>
              <a:spcBef>
                <a:spcPts val="0"/>
              </a:spcBef>
            </a:pPr>
            <a:r>
              <a:rPr lang="en-US" sz="1400" cap="none" dirty="0"/>
              <a:t>Office of Justice Programs</a:t>
            </a:r>
          </a:p>
          <a:p>
            <a:pPr algn="l">
              <a:lnSpc>
                <a:spcPct val="114000"/>
              </a:lnSpc>
              <a:spcBef>
                <a:spcPts val="0"/>
              </a:spcBef>
            </a:pPr>
            <a:r>
              <a:rPr lang="en-US" sz="1400" cap="none" dirty="0"/>
              <a:t>Minnesota Department of Public Safety</a:t>
            </a:r>
            <a:endParaRPr lang="en-US" sz="4400" cap="none" dirty="0"/>
          </a:p>
        </p:txBody>
      </p:sp>
    </p:spTree>
    <p:extLst>
      <p:ext uri="{BB962C8B-B14F-4D97-AF65-F5344CB8AC3E}">
        <p14:creationId xmlns:p14="http://schemas.microsoft.com/office/powerpoint/2010/main" val="1241472757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E9B85-A649-5E3F-9ADB-CAF4C3788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D7F9C9-4E32-FED8-689E-7FA1148A228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Complete the AEAP grant application process</a:t>
            </a:r>
          </a:p>
          <a:p>
            <a:r>
              <a:rPr lang="en-US" dirty="0"/>
              <a:t>OJP staffing the Resiliency Center now and in the future</a:t>
            </a:r>
          </a:p>
          <a:p>
            <a:r>
              <a:rPr lang="en-US" dirty="0"/>
              <a:t>Build on lessons learned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7375157-C0FE-70CF-A718-FB787AAF2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OJP CONTINUED Response</a:t>
            </a:r>
          </a:p>
        </p:txBody>
      </p:sp>
    </p:spTree>
    <p:extLst>
      <p:ext uri="{BB962C8B-B14F-4D97-AF65-F5344CB8AC3E}">
        <p14:creationId xmlns:p14="http://schemas.microsoft.com/office/powerpoint/2010/main" val="1981323993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DB69D-CEB9-119F-C559-4B17E27C1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7DD871D-814C-371A-E4AB-EFD48D9DEB7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Critical role of victim services at Family Assistance Centers</a:t>
            </a:r>
          </a:p>
          <a:p>
            <a:r>
              <a:rPr lang="en-US" dirty="0"/>
              <a:t>Value of victim services voice at the EOC</a:t>
            </a:r>
          </a:p>
          <a:p>
            <a:r>
              <a:rPr lang="en-US" dirty="0"/>
              <a:t>Necessity of preparation and planning</a:t>
            </a:r>
          </a:p>
          <a:p>
            <a:r>
              <a:rPr lang="en-US" dirty="0"/>
              <a:t>Importance of communication and coordination</a:t>
            </a:r>
          </a:p>
          <a:p>
            <a:r>
              <a:rPr lang="en-US" dirty="0"/>
              <a:t>Importance of relationships 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34F8D5-72B9-4FBB-94BE-ABBBE20C0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</p:spTree>
    <p:extLst>
      <p:ext uri="{BB962C8B-B14F-4D97-AF65-F5344CB8AC3E}">
        <p14:creationId xmlns:p14="http://schemas.microsoft.com/office/powerpoint/2010/main" val="350560370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1F9A3E-BCA3-5A7A-674B-ACEC3E184D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887199" y="424800"/>
            <a:ext cx="6112799" cy="3041775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/>
              <a:t>Increase capacity of victim service professionals </a:t>
            </a:r>
          </a:p>
          <a:p>
            <a:r>
              <a:rPr lang="en-US" sz="1800" dirty="0"/>
              <a:t>Educate VSPs on their role following an MVI</a:t>
            </a:r>
          </a:p>
          <a:p>
            <a:r>
              <a:rPr lang="en-US" sz="1800" dirty="0"/>
              <a:t>Train Minnesota VSPs on MVI response</a:t>
            </a:r>
          </a:p>
          <a:p>
            <a:r>
              <a:rPr lang="en-US" sz="1800" dirty="0"/>
              <a:t>Connect VSPs to local emergency management and public health professionals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96EBC53-270E-985F-73E0-843A19768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/>
              <a:t>GOAL 1</a:t>
            </a:r>
            <a:br>
              <a:rPr lang="en-US" dirty="0"/>
            </a:br>
            <a:br>
              <a:rPr lang="en-US" dirty="0"/>
            </a:br>
            <a:r>
              <a:rPr lang="en-US" sz="1800" cap="none" dirty="0"/>
              <a:t>Victim service professionals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76914221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D9079-6EB7-FAB7-5C48-1E267F65C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995098-F3D0-B19E-6B8B-F7D74EC2E17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/>
              <a:t>Increase awareness of role of VSPs in MVI response</a:t>
            </a:r>
          </a:p>
          <a:p>
            <a:r>
              <a:rPr lang="en-US" sz="1800" dirty="0"/>
              <a:t>Help connect EMs to local victim service providers</a:t>
            </a:r>
          </a:p>
          <a:p>
            <a:r>
              <a:rPr lang="en-US" sz="1800" dirty="0"/>
              <a:t>Develop training to assist agencies in their victim response planning</a:t>
            </a:r>
          </a:p>
          <a:p>
            <a:r>
              <a:rPr lang="en-US" sz="1800" dirty="0"/>
              <a:t>Encourage the inclusion of victim response in state and local emergency response plans</a:t>
            </a:r>
          </a:p>
          <a:p>
            <a:r>
              <a:rPr lang="en-US" sz="1800" dirty="0"/>
              <a:t>Provide feedback on emergency plans as relates to victim response</a:t>
            </a:r>
          </a:p>
          <a:p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4506B0-D68D-D241-AE39-FB039BCB7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/>
              <a:t>GOAL 2</a:t>
            </a:r>
            <a:br>
              <a:rPr lang="en-US" dirty="0"/>
            </a:br>
            <a:br>
              <a:rPr lang="en-US" dirty="0"/>
            </a:br>
            <a:r>
              <a:rPr lang="en-US" sz="1800" cap="none" dirty="0"/>
              <a:t>Emergency Managers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34685228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C443235-23DA-2BD8-B750-A4AFE42EEC8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1800" dirty="0"/>
              <a:t>Continue to make connections with EM, PH, and VSPs</a:t>
            </a:r>
          </a:p>
          <a:p>
            <a:r>
              <a:rPr lang="en-US" sz="1800" dirty="0"/>
              <a:t>Continue to assist EM and PH in connecting with community-based victim service providers and victim  witness staff in county attorneys’ offices</a:t>
            </a:r>
          </a:p>
          <a:p>
            <a:r>
              <a:rPr lang="en-US" sz="1800" dirty="0"/>
              <a:t>Continue outreach to victim service providers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290076-B5E2-867F-0285-1B178DD50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connections</a:t>
            </a:r>
          </a:p>
        </p:txBody>
      </p:sp>
    </p:spTree>
    <p:extLst>
      <p:ext uri="{BB962C8B-B14F-4D97-AF65-F5344CB8AC3E}">
        <p14:creationId xmlns:p14="http://schemas.microsoft.com/office/powerpoint/2010/main" val="1823211510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50ECBA-5836-D05A-11AB-1FC61177B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FB32C2D-F417-5CE6-BD07-6F607077A5F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1800" dirty="0"/>
              <a:t>MVI webinars for victim service professionals</a:t>
            </a:r>
          </a:p>
          <a:p>
            <a:r>
              <a:rPr lang="en-US" sz="1800" dirty="0"/>
              <a:t>HSEM Governor’s Conference </a:t>
            </a:r>
          </a:p>
          <a:p>
            <a:r>
              <a:rPr lang="en-US" sz="1800" dirty="0"/>
              <a:t>Envisioning a regional training model</a:t>
            </a:r>
          </a:p>
          <a:p>
            <a:r>
              <a:rPr lang="en-US" sz="1800" dirty="0"/>
              <a:t>Continue to train ourselves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255414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9C54FC-0FBE-D71D-4591-CFC443E6C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736000" y="511200"/>
            <a:ext cx="6141600" cy="3041775"/>
          </a:xfrm>
        </p:spPr>
        <p:txBody>
          <a:bodyPr/>
          <a:lstStyle/>
          <a:p>
            <a:r>
              <a:rPr lang="en-US" dirty="0"/>
              <a:t>Technical assistance to EM and PH professionals</a:t>
            </a:r>
          </a:p>
          <a:p>
            <a:pPr lvl="1">
              <a:spcAft>
                <a:spcPts val="0"/>
              </a:spcAft>
            </a:pPr>
            <a:r>
              <a:rPr lang="en-US" dirty="0"/>
              <a:t>Develop FAC recommendations specific to ensuring a trauma-informed response to victims</a:t>
            </a:r>
          </a:p>
          <a:p>
            <a:r>
              <a:rPr lang="en-US" dirty="0"/>
              <a:t>Preparing ourselves</a:t>
            </a:r>
          </a:p>
          <a:p>
            <a:pPr lvl="1">
              <a:spcAft>
                <a:spcPts val="0"/>
              </a:spcAft>
            </a:pPr>
            <a:r>
              <a:rPr lang="en-US" dirty="0"/>
              <a:t>Go bags: Make it happen!</a:t>
            </a:r>
          </a:p>
          <a:p>
            <a:pPr lvl="1">
              <a:spcAft>
                <a:spcPts val="0"/>
              </a:spcAft>
            </a:pPr>
            <a:r>
              <a:rPr lang="en-US" dirty="0"/>
              <a:t>Materials development</a:t>
            </a:r>
          </a:p>
          <a:p>
            <a:pPr lvl="1">
              <a:spcAft>
                <a:spcPts val="0"/>
              </a:spcAft>
            </a:pPr>
            <a:r>
              <a:rPr lang="en-US" dirty="0"/>
              <a:t>Identify OJP roles and responsibilities</a:t>
            </a:r>
          </a:p>
          <a:p>
            <a:pPr lvl="1">
              <a:spcAft>
                <a:spcPts val="0"/>
              </a:spcAft>
            </a:pPr>
            <a:r>
              <a:rPr lang="en-US" dirty="0"/>
              <a:t>Coordination with other DPS divisions</a:t>
            </a:r>
          </a:p>
          <a:p>
            <a:pPr lvl="1">
              <a:spcAft>
                <a:spcPts val="0"/>
              </a:spcAft>
            </a:pPr>
            <a:r>
              <a:rPr lang="en-US" dirty="0"/>
              <a:t>Evaluate website and update as needed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FA2320-0E7E-9BE3-DF6C-0C38E62A0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OJP tasks</a:t>
            </a:r>
          </a:p>
        </p:txBody>
      </p:sp>
    </p:spTree>
    <p:extLst>
      <p:ext uri="{BB962C8B-B14F-4D97-AF65-F5344CB8AC3E}">
        <p14:creationId xmlns:p14="http://schemas.microsoft.com/office/powerpoint/2010/main" val="1381635130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B852AC6-D166-1214-8B91-B3483C7DC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EE990D97-D5E9-CC0A-98D3-D84872C0DDE1}"/>
              </a:ext>
            </a:extLst>
          </p:cNvPr>
          <p:cNvSpPr txBox="1">
            <a:spLocks/>
          </p:cNvSpPr>
          <p:nvPr/>
        </p:nvSpPr>
        <p:spPr>
          <a:xfrm>
            <a:off x="2034776" y="1085232"/>
            <a:ext cx="2346737" cy="1489750"/>
          </a:xfrm>
          <a:prstGeom prst="rect">
            <a:avLst/>
          </a:prstGeom>
        </p:spPr>
        <p:txBody>
          <a:bodyPr/>
          <a:lstStyle>
            <a:lvl1pPr marL="233363" indent="-233363" algn="l" defTabSz="914400" rtl="0" eaLnBrk="1" latinLnBrk="0" hangingPunct="1">
              <a:lnSpc>
                <a:spcPts val="2600"/>
              </a:lnSpc>
              <a:spcBef>
                <a:spcPts val="800"/>
              </a:spcBef>
              <a:spcAft>
                <a:spcPts val="0"/>
              </a:spcAft>
              <a:buClr>
                <a:srgbClr val="F7C000"/>
              </a:buClr>
              <a:buSzPct val="120000"/>
              <a:buFont typeface="Arial" pitchFamily="34" charset="0"/>
              <a:buChar char="•"/>
              <a:defRPr sz="2800" b="0" i="0" kern="1800" baseline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625475" indent="-280988" algn="l" defTabSz="914400" rtl="0" eaLnBrk="1" latinLnBrk="0" hangingPunct="1">
              <a:lnSpc>
                <a:spcPts val="2600"/>
              </a:lnSpc>
              <a:spcBef>
                <a:spcPts val="0"/>
              </a:spcBef>
              <a:spcAft>
                <a:spcPts val="600"/>
              </a:spcAft>
              <a:buClr>
                <a:srgbClr val="F7C000"/>
              </a:buClr>
              <a:buFont typeface="Arial" pitchFamily="34" charset="0"/>
              <a:buChar char="–"/>
              <a:defRPr sz="2200" b="0" kern="1800" baseline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indent="-223838" algn="l" defTabSz="914400" rtl="0" eaLnBrk="1" latinLnBrk="0" hangingPunct="1">
              <a:lnSpc>
                <a:spcPts val="2600"/>
              </a:lnSpc>
              <a:spcBef>
                <a:spcPts val="0"/>
              </a:spcBef>
              <a:spcAft>
                <a:spcPts val="600"/>
              </a:spcAft>
              <a:buClr>
                <a:srgbClr val="F7C000"/>
              </a:buClr>
              <a:buFont typeface="Arial" pitchFamily="34" charset="0"/>
              <a:buChar char="•"/>
              <a:defRPr sz="2200" b="0" kern="1800" baseline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258888" indent="-288925" algn="l" defTabSz="914400" rtl="0" eaLnBrk="1" latinLnBrk="0" hangingPunct="1">
              <a:lnSpc>
                <a:spcPts val="2600"/>
              </a:lnSpc>
              <a:spcBef>
                <a:spcPts val="0"/>
              </a:spcBef>
              <a:spcAft>
                <a:spcPts val="600"/>
              </a:spcAft>
              <a:buClr>
                <a:srgbClr val="F7C000"/>
              </a:buClr>
              <a:buFont typeface="Arial" pitchFamily="34" charset="0"/>
              <a:buChar char="–"/>
              <a:defRPr sz="2200" b="0" kern="1800" baseline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969963" indent="-27940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Helvetica-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400" dirty="0">
                <a:solidFill>
                  <a:schemeClr val="bg1"/>
                </a:solidFill>
              </a:rPr>
              <a:t>Suzanne Elwell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400" dirty="0">
                <a:solidFill>
                  <a:schemeClr val="bg1"/>
                </a:solidFill>
              </a:rPr>
              <a:t>Director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400" dirty="0">
                <a:solidFill>
                  <a:schemeClr val="bg1"/>
                </a:solidFill>
              </a:rPr>
              <a:t>Crime Victim Justice Unit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400" dirty="0">
                <a:solidFill>
                  <a:schemeClr val="bg1"/>
                </a:solidFill>
              </a:rPr>
              <a:t>suzanne.elwell@state.mn.us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Font typeface="Arial" pitchFamily="34" charset="0"/>
              <a:buNone/>
            </a:pPr>
            <a:r>
              <a:rPr lang="en-US" sz="1400" dirty="0">
                <a:solidFill>
                  <a:schemeClr val="bg1"/>
                </a:solidFill>
              </a:rPr>
              <a:t>651-263-3135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104BC467-D8ED-7226-3F62-BBBD1C6447EE}"/>
              </a:ext>
            </a:extLst>
          </p:cNvPr>
          <p:cNvSpPr txBox="1">
            <a:spLocks/>
          </p:cNvSpPr>
          <p:nvPr/>
        </p:nvSpPr>
        <p:spPr>
          <a:xfrm>
            <a:off x="5236063" y="931357"/>
            <a:ext cx="3079937" cy="1574950"/>
          </a:xfrm>
          <a:prstGeom prst="rect">
            <a:avLst/>
          </a:prstGeom>
        </p:spPr>
        <p:txBody>
          <a:bodyPr anchor="ctr" anchorCtr="0"/>
          <a:lstStyle>
            <a:lvl1pPr marL="233363" indent="-233363" algn="l" defTabSz="914400" rtl="0" eaLnBrk="1" latinLnBrk="0" hangingPunct="1">
              <a:lnSpc>
                <a:spcPct val="114000"/>
              </a:lnSpc>
              <a:spcBef>
                <a:spcPts val="800"/>
              </a:spcBef>
              <a:spcAft>
                <a:spcPts val="600"/>
              </a:spcAft>
              <a:buClr>
                <a:srgbClr val="F7C000"/>
              </a:buClr>
              <a:buSzPct val="120000"/>
              <a:buFont typeface="Arial" pitchFamily="34" charset="0"/>
              <a:buChar char="•"/>
              <a:defRPr sz="2000" b="0" i="0" kern="1800" baseline="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625475" indent="-280988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F7C000"/>
              </a:buClr>
              <a:buFont typeface="Arial" pitchFamily="34" charset="0"/>
              <a:buChar char="–"/>
              <a:defRPr sz="2000" b="0" kern="1800" baseline="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indent="-223838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F7C000"/>
              </a:buClr>
              <a:buFont typeface="Arial" pitchFamily="34" charset="0"/>
              <a:buChar char="•"/>
              <a:defRPr sz="2000" b="0" kern="1800" baseline="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3pPr>
            <a:lvl4pPr marL="1258888" indent="-2889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F7C000"/>
              </a:buClr>
              <a:buFont typeface="Arial" pitchFamily="34" charset="0"/>
              <a:buChar char="–"/>
              <a:defRPr sz="2000" b="0" kern="1800" baseline="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4pPr>
            <a:lvl5pPr marL="969963" indent="-27940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Helvetica-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</a:pPr>
            <a:r>
              <a:rPr lang="en-US" sz="1400" dirty="0"/>
              <a:t>Dawn Shewmaker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</a:pPr>
            <a:r>
              <a:rPr lang="en-US" sz="1400" dirty="0"/>
              <a:t>Crime Victim Ombudsman Investigator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</a:pPr>
            <a:r>
              <a:rPr lang="en-US" sz="1400" dirty="0"/>
              <a:t>Crime Victim Justice Unit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</a:pPr>
            <a:r>
              <a:rPr lang="en-US" sz="1400" dirty="0"/>
              <a:t>dawn.shewmaker@state.mn.us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</a:pPr>
            <a:r>
              <a:rPr lang="en-US" sz="1400" dirty="0"/>
              <a:t>651-785-3347</a:t>
            </a:r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94B46335-8EFB-5477-FF94-E710D6173D9C}"/>
              </a:ext>
            </a:extLst>
          </p:cNvPr>
          <p:cNvSpPr txBox="1">
            <a:spLocks/>
          </p:cNvSpPr>
          <p:nvPr/>
        </p:nvSpPr>
        <p:spPr>
          <a:xfrm>
            <a:off x="2754831" y="2578614"/>
            <a:ext cx="3634337" cy="913200"/>
          </a:xfrm>
          <a:prstGeom prst="rect">
            <a:avLst/>
          </a:prstGeom>
        </p:spPr>
        <p:txBody>
          <a:bodyPr anchor="ctr" anchorCtr="0"/>
          <a:lstStyle>
            <a:lvl1pPr marL="233363" indent="-233363" algn="l" defTabSz="914400" rtl="0" eaLnBrk="1" latinLnBrk="0" hangingPunct="1">
              <a:lnSpc>
                <a:spcPct val="114000"/>
              </a:lnSpc>
              <a:spcBef>
                <a:spcPts val="800"/>
              </a:spcBef>
              <a:spcAft>
                <a:spcPts val="600"/>
              </a:spcAft>
              <a:buClr>
                <a:srgbClr val="F7C000"/>
              </a:buClr>
              <a:buSzPct val="120000"/>
              <a:buFont typeface="Arial" pitchFamily="34" charset="0"/>
              <a:buChar char="•"/>
              <a:defRPr sz="2000" b="0" i="0" kern="1800" baseline="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1pPr>
            <a:lvl2pPr marL="625475" indent="-280988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F7C000"/>
              </a:buClr>
              <a:buFont typeface="Arial" pitchFamily="34" charset="0"/>
              <a:buChar char="–"/>
              <a:defRPr sz="2000" b="0" kern="1800" baseline="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2pPr>
            <a:lvl3pPr marL="914400" indent="-223838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F7C000"/>
              </a:buClr>
              <a:buFont typeface="Arial" pitchFamily="34" charset="0"/>
              <a:buChar char="•"/>
              <a:defRPr sz="2000" b="0" kern="1800" baseline="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3pPr>
            <a:lvl4pPr marL="1258888" indent="-2889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Clr>
                <a:srgbClr val="F7C000"/>
              </a:buClr>
              <a:buFont typeface="Arial" pitchFamily="34" charset="0"/>
              <a:buChar char="–"/>
              <a:defRPr sz="2000" b="0" kern="1800" baseline="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4pPr>
            <a:lvl5pPr marL="969963" indent="-279400" algn="l" defTabSz="914400" rtl="0" eaLnBrk="1" latinLnBrk="0" hangingPunct="1">
              <a:lnSpc>
                <a:spcPts val="2600"/>
              </a:lnSpc>
              <a:spcBef>
                <a:spcPts val="0"/>
              </a:spcBef>
              <a:buFont typeface="Arial" pitchFamily="34" charset="0"/>
              <a:buChar char="»"/>
              <a:defRPr sz="2400" kern="1200">
                <a:solidFill>
                  <a:schemeClr val="tx1"/>
                </a:solidFill>
                <a:latin typeface="Helvetica-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</a:pPr>
            <a:r>
              <a:rPr lang="en-US" sz="2400" dirty="0"/>
              <a:t>Office of Justice Programs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</a:pPr>
            <a:r>
              <a:rPr lang="en-US" sz="1400" dirty="0"/>
              <a:t>Minnesota Department of Public Safety</a:t>
            </a:r>
          </a:p>
        </p:txBody>
      </p:sp>
    </p:spTree>
    <p:extLst>
      <p:ext uri="{BB962C8B-B14F-4D97-AF65-F5344CB8AC3E}">
        <p14:creationId xmlns:p14="http://schemas.microsoft.com/office/powerpoint/2010/main" val="246381631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AA4078-5830-3FAD-D759-27E2FDB3F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650" y="871200"/>
            <a:ext cx="7886700" cy="2738638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dirty="0"/>
              <a:t>Grants to victim serving organizations and agencies, law enforcement, youth violence intervention and more.</a:t>
            </a:r>
          </a:p>
          <a:p>
            <a:pPr>
              <a:lnSpc>
                <a:spcPct val="114000"/>
              </a:lnSpc>
            </a:pPr>
            <a:r>
              <a:rPr lang="en-US" dirty="0"/>
              <a:t>Financial compensation program for victims of violent crime (reimbursement program)</a:t>
            </a:r>
          </a:p>
          <a:p>
            <a:pPr>
              <a:lnSpc>
                <a:spcPct val="114000"/>
              </a:lnSpc>
            </a:pPr>
            <a:r>
              <a:rPr lang="en-US" dirty="0"/>
              <a:t>Engagement with communities, law enforcement, and service providers</a:t>
            </a:r>
          </a:p>
          <a:p>
            <a:pPr>
              <a:lnSpc>
                <a:spcPct val="114000"/>
              </a:lnSpc>
            </a:pPr>
            <a:r>
              <a:rPr lang="en-US" dirty="0"/>
              <a:t>Purposeful focus on MVI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9A1779-FB43-3827-4E55-F171AFF03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DPS OJP</a:t>
            </a:r>
          </a:p>
        </p:txBody>
      </p:sp>
    </p:spTree>
    <p:extLst>
      <p:ext uri="{BB962C8B-B14F-4D97-AF65-F5344CB8AC3E}">
        <p14:creationId xmlns:p14="http://schemas.microsoft.com/office/powerpoint/2010/main" val="220447064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DAEAC6-5EBE-E94C-130B-5E2C4DE4A5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Strengthen internal capacity and preparedness</a:t>
            </a:r>
          </a:p>
          <a:p>
            <a:r>
              <a:rPr lang="en-US" dirty="0"/>
              <a:t>Increase the capacity of local victim service professionals (VSPs)</a:t>
            </a:r>
          </a:p>
          <a:p>
            <a:r>
              <a:rPr lang="en-US" dirty="0"/>
              <a:t>Connect with emergency management community and state and federal victim service partners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2EC10F-45EA-4A1B-4223-A3D35E14E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1" y="827399"/>
            <a:ext cx="2491200" cy="2319001"/>
          </a:xfrm>
        </p:spPr>
        <p:txBody>
          <a:bodyPr/>
          <a:lstStyle/>
          <a:p>
            <a:r>
              <a:rPr lang="en-US" dirty="0"/>
              <a:t>BEFORE THE ANNUNCIATION SHOOTING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OJP MVI planning</a:t>
            </a:r>
          </a:p>
        </p:txBody>
      </p:sp>
    </p:spTree>
    <p:extLst>
      <p:ext uri="{BB962C8B-B14F-4D97-AF65-F5344CB8AC3E}">
        <p14:creationId xmlns:p14="http://schemas.microsoft.com/office/powerpoint/2010/main" val="1022731914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9564D19-EAA8-87AC-20E8-6E73E13A36D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Immediately mobilized</a:t>
            </a:r>
          </a:p>
          <a:p>
            <a:r>
              <a:rPr lang="en-US" dirty="0"/>
              <a:t>Identified staff roles</a:t>
            </a:r>
          </a:p>
          <a:p>
            <a:r>
              <a:rPr lang="en-US" dirty="0"/>
              <a:t>Stiff learning curve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4FC46D-6E46-3147-FBE7-2507F4355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Annunciation Church School Shooting</a:t>
            </a:r>
          </a:p>
        </p:txBody>
      </p:sp>
    </p:spTree>
    <p:extLst>
      <p:ext uri="{BB962C8B-B14F-4D97-AF65-F5344CB8AC3E}">
        <p14:creationId xmlns:p14="http://schemas.microsoft.com/office/powerpoint/2010/main" val="1680785083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ECA137D-7ADA-E337-0EEF-7311770B0FC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Crime Victims Reimbursement Program </a:t>
            </a:r>
          </a:p>
          <a:p>
            <a:pPr lvl="1"/>
            <a:r>
              <a:rPr lang="en-US" dirty="0"/>
              <a:t>Short form application</a:t>
            </a:r>
          </a:p>
          <a:p>
            <a:pPr lvl="1"/>
            <a:r>
              <a:rPr lang="en-US" dirty="0"/>
              <a:t>Prepared for large number of applications</a:t>
            </a:r>
          </a:p>
          <a:p>
            <a:pPr lvl="1"/>
            <a:r>
              <a:rPr lang="en-US" dirty="0"/>
              <a:t>Connected with MPD about getting list of victims and witnesses</a:t>
            </a:r>
          </a:p>
          <a:p>
            <a:r>
              <a:rPr lang="en-US" dirty="0"/>
              <a:t>Deployed OJP staff to the Family Assistance Center and Neighborhood Assistance Center</a:t>
            </a:r>
          </a:p>
          <a:p>
            <a:pPr marL="344487" lvl="1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E02E391-AFF8-8D13-E583-46DAAE5BF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OJP Response</a:t>
            </a:r>
          </a:p>
        </p:txBody>
      </p:sp>
    </p:spTree>
    <p:extLst>
      <p:ext uri="{BB962C8B-B14F-4D97-AF65-F5344CB8AC3E}">
        <p14:creationId xmlns:p14="http://schemas.microsoft.com/office/powerpoint/2010/main" val="415948759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CD5D2-A34C-F8CE-8EEF-9703D3ADE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A669BEB-5EE0-D185-41B1-753E47A41DD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Interim Executive Director Kim Babine at the EOC</a:t>
            </a:r>
          </a:p>
          <a:p>
            <a:pPr lvl="1"/>
            <a:r>
              <a:rPr lang="en-US" dirty="0"/>
              <a:t>Brought victim services perspective</a:t>
            </a:r>
          </a:p>
          <a:p>
            <a:pPr lvl="1"/>
            <a:r>
              <a:rPr lang="en-US" dirty="0"/>
              <a:t>Liaison</a:t>
            </a:r>
          </a:p>
          <a:p>
            <a:pPr lvl="1"/>
            <a:r>
              <a:rPr lang="en-US" dirty="0"/>
              <a:t>Valuable coordination</a:t>
            </a:r>
          </a:p>
          <a:p>
            <a:r>
              <a:rPr lang="en-US" dirty="0"/>
              <a:t>Coordinated with DPS Office of Communications</a:t>
            </a:r>
          </a:p>
          <a:p>
            <a:pPr lvl="1"/>
            <a:r>
              <a:rPr lang="en-US" dirty="0"/>
              <a:t>Information and resources on OJP website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4B81A9-C6B4-B98D-E41A-7C9A7E31B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OJP Response</a:t>
            </a:r>
          </a:p>
        </p:txBody>
      </p:sp>
    </p:spTree>
    <p:extLst>
      <p:ext uri="{BB962C8B-B14F-4D97-AF65-F5344CB8AC3E}">
        <p14:creationId xmlns:p14="http://schemas.microsoft.com/office/powerpoint/2010/main" val="2538040993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CDCB2-6E4F-E89A-72B2-077058AA6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79539E2-55C0-8A69-F3D1-9817906D62C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U.S. DOJ Office of Victims of Crime</a:t>
            </a:r>
          </a:p>
          <a:p>
            <a:pPr lvl="1"/>
            <a:r>
              <a:rPr lang="en-US" dirty="0"/>
              <a:t>Quickly connected with technical assistance from OVC and the National Mass Violence Center</a:t>
            </a:r>
          </a:p>
          <a:p>
            <a:pPr lvl="1"/>
            <a:r>
              <a:rPr lang="en-US" dirty="0"/>
              <a:t>Meetings with TA providers by the next day</a:t>
            </a:r>
          </a:p>
          <a:p>
            <a:pPr lvl="1"/>
            <a:r>
              <a:rPr lang="en-US" dirty="0"/>
              <a:t>TA providers on the ground by early next week</a:t>
            </a:r>
          </a:p>
          <a:p>
            <a:pPr lvl="1"/>
            <a:r>
              <a:rPr lang="en-US" dirty="0"/>
              <a:t>Started grant application process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497D2B-1104-DC39-63CE-052251BB3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TECHNICAL ASSISTANCE AND SUPPORT</a:t>
            </a:r>
          </a:p>
        </p:txBody>
      </p:sp>
    </p:spTree>
    <p:extLst>
      <p:ext uri="{BB962C8B-B14F-4D97-AF65-F5344CB8AC3E}">
        <p14:creationId xmlns:p14="http://schemas.microsoft.com/office/powerpoint/2010/main" val="2801429560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1583B-C73D-C7D6-8D6A-9254D4CE0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1C45AF-6FB8-5831-5A56-AB832104FB4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Antiterrorism Emergency Assistance Program Grant</a:t>
            </a:r>
          </a:p>
          <a:p>
            <a:pPr lvl="1"/>
            <a:r>
              <a:rPr lang="en-US" dirty="0"/>
              <a:t>Administered by DOJ OVC</a:t>
            </a:r>
          </a:p>
          <a:p>
            <a:pPr lvl="1"/>
            <a:r>
              <a:rPr lang="en-US" dirty="0"/>
              <a:t>OJP – applicant</a:t>
            </a:r>
          </a:p>
          <a:p>
            <a:pPr lvl="1"/>
            <a:r>
              <a:rPr lang="en-US" dirty="0"/>
              <a:t>OVC-TTAC plays major role in preparing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1AA3E1-0AF9-F9C2-0279-7EB23E645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GRANT</a:t>
            </a:r>
          </a:p>
        </p:txBody>
      </p:sp>
    </p:spTree>
    <p:extLst>
      <p:ext uri="{BB962C8B-B14F-4D97-AF65-F5344CB8AC3E}">
        <p14:creationId xmlns:p14="http://schemas.microsoft.com/office/powerpoint/2010/main" val="1374437468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1E91E-A3F8-38EA-9B61-252D01A72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C284C9E-0F4E-3002-6106-89BDAC4F49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873346" y="528709"/>
            <a:ext cx="5990400" cy="3041775"/>
          </a:xfrm>
        </p:spPr>
        <p:txBody>
          <a:bodyPr/>
          <a:lstStyle/>
          <a:p>
            <a:r>
              <a:rPr lang="en-US" dirty="0"/>
              <a:t>Grant can cover</a:t>
            </a:r>
          </a:p>
          <a:p>
            <a:pPr lvl="2"/>
            <a:r>
              <a:rPr lang="en-US" dirty="0"/>
              <a:t>OJP response (including reimbursement)</a:t>
            </a:r>
          </a:p>
          <a:p>
            <a:pPr lvl="2"/>
            <a:r>
              <a:rPr lang="en-US" dirty="0"/>
              <a:t>Retroactive and prospective expenses of responding agencies</a:t>
            </a:r>
          </a:p>
          <a:p>
            <a:pPr lvl="2"/>
            <a:r>
              <a:rPr lang="en-US" dirty="0"/>
              <a:t>Resiliency Center</a:t>
            </a:r>
          </a:p>
          <a:p>
            <a:pPr lvl="2"/>
            <a:r>
              <a:rPr lang="en-US" dirty="0"/>
              <a:t>Separate grant for addressing first responder needs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FCE317-30B6-5291-B474-D4B93EAC6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GRANT</a:t>
            </a:r>
          </a:p>
        </p:txBody>
      </p:sp>
    </p:spTree>
    <p:extLst>
      <p:ext uri="{BB962C8B-B14F-4D97-AF65-F5344CB8AC3E}">
        <p14:creationId xmlns:p14="http://schemas.microsoft.com/office/powerpoint/2010/main" val="402072385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ullet Copy">
  <a:themeElements>
    <a:clrScheme name="Custom 2">
      <a:dk1>
        <a:srgbClr val="00206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</a:schemeClr>
        </a:solidFill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01D24C6A45B945917731C89A579AA6" ma:contentTypeVersion="68" ma:contentTypeDescription="Create a new document." ma:contentTypeScope="" ma:versionID="a4c0cd513124b2e5647e62996c753d6c">
  <xsd:schema xmlns:xsd="http://www.w3.org/2001/XMLSchema" xmlns:xs="http://www.w3.org/2001/XMLSchema" xmlns:p="http://schemas.microsoft.com/office/2006/metadata/properties" xmlns:ns1="http://schemas.microsoft.com/sharepoint/v3" xmlns:ns2="ec735624-0f65-450a-89a0-54e6e7dccd80" xmlns:ns3="http://schemas.microsoft.com/sharepoint/v4" xmlns:ns4="062a5696-2cac-4ce5-b6d0-05c5aa7e2bd3" targetNamespace="http://schemas.microsoft.com/office/2006/metadata/properties" ma:root="true" ma:fieldsID="c007c5eef51889dfa5f975066f96d2a0" ns1:_="" ns2:_="" ns3:_="" ns4:_="">
    <xsd:import namespace="http://schemas.microsoft.com/sharepoint/v3"/>
    <xsd:import namespace="ec735624-0f65-450a-89a0-54e6e7dccd80"/>
    <xsd:import namespace="http://schemas.microsoft.com/sharepoint/v4"/>
    <xsd:import namespace="062a5696-2cac-4ce5-b6d0-05c5aa7e2bd3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2:DPS_x0020_Policy" minOccurs="0"/>
                <xsd:element ref="ns2:Target_x0020_Audience" minOccurs="0"/>
                <xsd:element ref="ns2:Community"/>
                <xsd:element ref="ns2:Business" minOccurs="0"/>
                <xsd:element ref="ns2:Categories0" minOccurs="0"/>
                <xsd:element ref="ns2:Supervisor_x0020_Categories" minOccurs="0"/>
                <xsd:element ref="ns1:PublishingStartDate" minOccurs="0"/>
                <xsd:element ref="ns1:PublishingExpirationDate" minOccurs="0"/>
                <xsd:element ref="ns2:Owner" minOccurs="0"/>
                <xsd:element ref="ns2:MediaServiceMetadata" minOccurs="0"/>
                <xsd:element ref="ns2:MediaServiceFastMetadata" minOccurs="0"/>
                <xsd:element ref="ns3:IconOverlay" minOccurs="0"/>
                <xsd:element ref="ns2:MediaServiceAutoKeyPoints" minOccurs="0"/>
                <xsd:element ref="ns2:MediaServiceKeyPoints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2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13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735624-0f65-450a-89a0-54e6e7dccd80" elementFormDefault="qualified">
    <xsd:import namespace="http://schemas.microsoft.com/office/2006/documentManagement/types"/>
    <xsd:import namespace="http://schemas.microsoft.com/office/infopath/2007/PartnerControls"/>
    <xsd:element name="Description0" ma:index="2" nillable="true" ma:displayName="Description" ma:internalName="Description0">
      <xsd:simpleType>
        <xsd:restriction base="dms:Note">
          <xsd:maxLength value="255"/>
        </xsd:restriction>
      </xsd:simpleType>
    </xsd:element>
    <xsd:element name="DPS_x0020_Policy" ma:index="3" nillable="true" ma:displayName="Policy Number" ma:internalName="DPS_x0020_Policy">
      <xsd:simpleType>
        <xsd:restriction base="dms:Text">
          <xsd:maxLength value="12"/>
        </xsd:restriction>
      </xsd:simpleType>
    </xsd:element>
    <xsd:element name="Target_x0020_Audience" ma:index="4" nillable="true" ma:displayName="Target Audience" ma:internalName="Target_x0020_Audienc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ll Employees"/>
                    <xsd:enumeration value="New Employees"/>
                    <xsd:enumeration value="Supervisors and Managers"/>
                  </xsd:restriction>
                </xsd:simpleType>
              </xsd:element>
            </xsd:sequence>
          </xsd:extension>
        </xsd:complexContent>
      </xsd:complexType>
    </xsd:element>
    <xsd:element name="Community" ma:index="5" ma:displayName="Community" ma:format="RadioButtons" ma:internalName="Community">
      <xsd:simpleType>
        <xsd:restriction base="dms:Choice">
          <xsd:enumeration value="DPS Policies"/>
          <xsd:enumeration value="Forms"/>
          <xsd:enumeration value="Information"/>
          <xsd:enumeration value="Links"/>
          <xsd:enumeration value="Procedures"/>
          <xsd:enumeration value="Templates"/>
        </xsd:restriction>
      </xsd:simpleType>
    </xsd:element>
    <xsd:element name="Business" ma:index="6" nillable="true" ma:displayName="Business" ma:list="{7d0bc219-1507-47b2-be4d-61998fca06d1}" ma:internalName="Business" ma:showField="Title" ma:web="062a5696-2cac-4ce5-b6d0-05c5aa7e2b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ategories0" ma:index="7" nillable="true" ma:displayName="Categories" ma:list="{9c56f9ab-cbf7-43a0-a53f-205abea354f0}" ma:internalName="Categories0" ma:showField="Title" ma:web="062a5696-2cac-4ce5-b6d0-05c5aa7e2b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upervisor_x0020_Categories" ma:index="8" nillable="true" ma:displayName="Supervisor Categories" ma:list="{f83d7a3f-7931-4342-8b08-1d7156fe4aaf}" ma:internalName="Supervisor_x0020_Categories" ma:showField="Title" ma:web="062a5696-2cac-4ce5-b6d0-05c5aa7e2b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wner" ma:index="15" nillable="true" ma:displayName="Owner" ma:hidden="true" ma:list="UserInfo" ma:SharePointGroup="0" ma:internalName="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2a5696-2cac-4ce5-b6d0-05c5aa7e2bd3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rget_x0020_Audience xmlns="ec735624-0f65-450a-89a0-54e6e7dccd80">
      <Value>All Employees</Value>
    </Target_x0020_Audience>
    <Business xmlns="ec735624-0f65-450a-89a0-54e6e7dccd80" xsi:nil="true"/>
    <Owner xmlns="ec735624-0f65-450a-89a0-54e6e7dccd80">
      <UserInfo>
        <DisplayName/>
        <AccountId xsi:nil="true"/>
        <AccountType/>
      </UserInfo>
    </Owner>
    <IconOverlay xmlns="http://schemas.microsoft.com/sharepoint/v4" xsi:nil="true"/>
    <Categories0 xmlns="ec735624-0f65-450a-89a0-54e6e7dccd80" xsi:nil="true"/>
    <Supervisor_x0020_Categories xmlns="ec735624-0f65-450a-89a0-54e6e7dccd80" xsi:nil="true"/>
    <PublishingExpirationDate xmlns="http://schemas.microsoft.com/sharepoint/v3" xsi:nil="true"/>
    <PublishingStartDate xmlns="http://schemas.microsoft.com/sharepoint/v3" xsi:nil="true"/>
    <Community xmlns="ec735624-0f65-450a-89a0-54e6e7dccd80">Templates</Community>
    <Description0 xmlns="ec735624-0f65-450a-89a0-54e6e7dccd80" xsi:nil="true"/>
    <DPS_x0020_Policy xmlns="ec735624-0f65-450a-89a0-54e6e7dccd8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DF30F9-4BE2-4636-8A5E-91D5AE8920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c735624-0f65-450a-89a0-54e6e7dccd80"/>
    <ds:schemaRef ds:uri="http://schemas.microsoft.com/sharepoint/v4"/>
    <ds:schemaRef ds:uri="062a5696-2cac-4ce5-b6d0-05c5aa7e2b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250862-086F-43D1-8534-9BD0E6FFAC1B}">
  <ds:schemaRefs>
    <ds:schemaRef ds:uri="http://schemas.microsoft.com/office/2006/metadata/properties"/>
    <ds:schemaRef ds:uri="http://schemas.microsoft.com/office/infopath/2007/PartnerControls"/>
    <ds:schemaRef ds:uri="ec735624-0f65-450a-89a0-54e6e7dccd80"/>
    <ds:schemaRef ds:uri="http://schemas.microsoft.com/sharepoint/v4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4C00775F-A5DA-46BC-B3BB-3A53167863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3968</TotalTime>
  <Words>712</Words>
  <Application>Microsoft Office PowerPoint</Application>
  <PresentationFormat>Custom</PresentationFormat>
  <Paragraphs>125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Helvetica-Narrow</vt:lpstr>
      <vt:lpstr>Bullet Copy</vt:lpstr>
      <vt:lpstr>Custom Design</vt:lpstr>
      <vt:lpstr>Victim Services in a Mass Violence Incident  </vt:lpstr>
      <vt:lpstr>ABOUT DPS OJP</vt:lpstr>
      <vt:lpstr>BEFORE THE ANNUNCIATION SHOOTING  OJP MVI planning</vt:lpstr>
      <vt:lpstr>Annunciation Church School Shooting</vt:lpstr>
      <vt:lpstr>OJP Response</vt:lpstr>
      <vt:lpstr>OJP Response</vt:lpstr>
      <vt:lpstr>TECHNICAL ASSISTANCE AND SUPPORT</vt:lpstr>
      <vt:lpstr>FEDERAL GRANT</vt:lpstr>
      <vt:lpstr>FEDERAL GRANT</vt:lpstr>
      <vt:lpstr>OJP CONTINUED Response</vt:lpstr>
      <vt:lpstr>Lessons Learned</vt:lpstr>
      <vt:lpstr>GOAL 1  Victim service professionals</vt:lpstr>
      <vt:lpstr>GOAL 2  Emergency Managers</vt:lpstr>
      <vt:lpstr>Making connections</vt:lpstr>
      <vt:lpstr>training</vt:lpstr>
      <vt:lpstr>OJP tasks</vt:lpstr>
      <vt:lpstr>CONTACT</vt:lpstr>
    </vt:vector>
  </TitlesOfParts>
  <Company>Department of Public Safety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OJP PowerPoint Template</dc:title>
  <dc:creator>robert mathew lahr</dc:creator>
  <cp:lastModifiedBy>Shewmaker, Dawn (DPS)</cp:lastModifiedBy>
  <cp:revision>145</cp:revision>
  <dcterms:created xsi:type="dcterms:W3CDTF">2011-07-22T19:25:52Z</dcterms:created>
  <dcterms:modified xsi:type="dcterms:W3CDTF">2025-12-02T14:55:30Z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0x0101007601D24C6A45B945917731C89A579AA6</vt:lpwstr>
  </property>
</Properties>
</file>